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2" r:id="rId3"/>
  </p:sldMasterIdLst>
  <p:notesMasterIdLst>
    <p:notesMasterId r:id="rId5"/>
  </p:notesMasterIdLst>
  <p:sldIdLst>
    <p:sldId id="324" r:id="rId4"/>
    <p:sldId id="349" r:id="rId6"/>
    <p:sldId id="326" r:id="rId7"/>
    <p:sldId id="347" r:id="rId8"/>
    <p:sldId id="377" r:id="rId9"/>
    <p:sldId id="350" r:id="rId10"/>
    <p:sldId id="351" r:id="rId11"/>
    <p:sldId id="344" r:id="rId12"/>
    <p:sldId id="352" r:id="rId13"/>
    <p:sldId id="353" r:id="rId14"/>
    <p:sldId id="354" r:id="rId15"/>
    <p:sldId id="355" r:id="rId16"/>
    <p:sldId id="357" r:id="rId17"/>
    <p:sldId id="356" r:id="rId18"/>
    <p:sldId id="359" r:id="rId19"/>
    <p:sldId id="358" r:id="rId20"/>
    <p:sldId id="360" r:id="rId21"/>
    <p:sldId id="361" r:id="rId22"/>
    <p:sldId id="367" r:id="rId23"/>
    <p:sldId id="345" r:id="rId24"/>
    <p:sldId id="368" r:id="rId25"/>
    <p:sldId id="369" r:id="rId26"/>
    <p:sldId id="370" r:id="rId27"/>
    <p:sldId id="371" r:id="rId28"/>
    <p:sldId id="372" r:id="rId29"/>
    <p:sldId id="373" r:id="rId30"/>
    <p:sldId id="374" r:id="rId31"/>
    <p:sldId id="333" r:id="rId32"/>
  </p:sldIdLst>
  <p:sldSz cx="24384000" cy="13716000"/>
  <p:notesSz cx="6858000" cy="9144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BH" initials="K" lastIdx="15" clrIdx="0"/>
  <p:cmAuthor id="1" name="Tom Shannon" initials="TS" lastIdx="1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67" autoAdjust="0"/>
    <p:restoredTop sz="91297" autoAdjust="0"/>
  </p:normalViewPr>
  <p:slideViewPr>
    <p:cSldViewPr snapToGrid="0">
      <p:cViewPr varScale="1">
        <p:scale>
          <a:sx n="75" d="100"/>
          <a:sy n="75" d="100"/>
        </p:scale>
        <p:origin x="1734" y="120"/>
      </p:cViewPr>
      <p:guideLst>
        <p:guide orient="horz" pos="4320"/>
        <p:guide pos="767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-3120" y="-8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6" Type="http://schemas.openxmlformats.org/officeDocument/2006/relationships/commentAuthors" Target="commentAuthors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E42BC-8A47-448F-A68A-F4ACF20E9984}" type="datetimeFigureOut">
              <a:rPr lang="en-US" smtClean="0"/>
            </a:fld>
            <a:endParaRPr 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绘制</a:t>
            </a:r>
            <a:r>
              <a:rPr lang="zh-CN" altLang="en-US" dirty="0"/>
              <a:t>部分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Direct3D OpenGL Vulkan Metal 就是用来设置这些管线的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r>
              <a:rPr lang="en-AU" sz="28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虚拟现实（VR）的呈现需要同时用到硬件和软件。创建VR内容时，应了解各种设备和软件解决方案</a:t>
            </a:r>
            <a:r>
              <a:rPr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</a:fld>
            <a:endParaRPr 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</a:fld>
            <a:endParaRPr 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</a:fld>
            <a:endParaRPr 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为什么要先讲 </a:t>
            </a:r>
            <a:r>
              <a:rPr lang="en-US" altLang="zh-CN" dirty="0" smtClean="0"/>
              <a:t>GPU </a:t>
            </a:r>
            <a:r>
              <a:rPr lang="zh-CN" altLang="en-US" dirty="0" smtClean="0"/>
              <a:t>编程：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，得知道实时渲染是控制着怎么样的一个设备；</a:t>
            </a:r>
            <a:r>
              <a:rPr lang="en-US" altLang="zh-CN" dirty="0" smtClean="0"/>
              <a:t>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Dx12</a:t>
            </a:r>
            <a:r>
              <a:rPr lang="zh-CN" altLang="en-US" dirty="0" smtClean="0"/>
              <a:t>可以理解为招式，对</a:t>
            </a:r>
            <a:r>
              <a:rPr lang="en-US" altLang="zh-CN" dirty="0" smtClean="0"/>
              <a:t>GPU</a:t>
            </a:r>
            <a:r>
              <a:rPr lang="zh-CN" altLang="en-US" dirty="0" smtClean="0"/>
              <a:t>的掌握可以理解为内功，这部分是实时渲染的理论基础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48000" y="2244724"/>
            <a:ext cx="18288000" cy="477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12000" b="0" i="0" u="none" strike="noStrike" cap="none">
                <a:solidFill>
                  <a:schemeClr val="dk1"/>
                </a:solidFill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3600"/>
            </a:lvl2pPr>
            <a:lvl3pPr lvl="2" indent="0">
              <a:spcBef>
                <a:spcPts val="0"/>
              </a:spcBef>
              <a:buNone/>
              <a:defRPr sz="3600"/>
            </a:lvl3pPr>
            <a:lvl4pPr lvl="3" indent="0">
              <a:spcBef>
                <a:spcPts val="0"/>
              </a:spcBef>
              <a:buNone/>
              <a:defRPr sz="3600"/>
            </a:lvl4pPr>
            <a:lvl5pPr lvl="4" indent="0">
              <a:spcBef>
                <a:spcPts val="0"/>
              </a:spcBef>
              <a:buNone/>
              <a:defRPr sz="3600"/>
            </a:lvl5pPr>
            <a:lvl6pPr lvl="5" indent="0">
              <a:spcBef>
                <a:spcPts val="0"/>
              </a:spcBef>
              <a:buNone/>
              <a:defRPr sz="3600"/>
            </a:lvl6pPr>
            <a:lvl7pPr lvl="6" indent="0">
              <a:spcBef>
                <a:spcPts val="0"/>
              </a:spcBef>
              <a:buNone/>
              <a:defRPr sz="3600"/>
            </a:lvl7pPr>
            <a:lvl8pPr lvl="7" indent="0">
              <a:spcBef>
                <a:spcPts val="0"/>
              </a:spcBef>
              <a:buNone/>
              <a:defRPr sz="3600"/>
            </a:lvl8pPr>
            <a:lvl9pPr lvl="8" indent="0">
              <a:spcBef>
                <a:spcPts val="0"/>
              </a:spcBef>
              <a:buNone/>
              <a:defRPr sz="36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48000" y="7204077"/>
            <a:ext cx="18288000" cy="33115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16764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8077200" y="12712703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72212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2400" smtClean="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2400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7" name="Rectangle"/>
          <p:cNvSpPr/>
          <p:nvPr/>
        </p:nvSpPr>
        <p:spPr>
          <a:xfrm>
            <a:off x="-20535" y="843427"/>
            <a:ext cx="477378" cy="1311938"/>
          </a:xfrm>
          <a:prstGeom prst="rect">
            <a:avLst/>
          </a:prstGeom>
          <a:solidFill>
            <a:srgbClr val="FFFC7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  <a:endParaRPr dirty="0"/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  <a:endParaRPr dirty="0"/>
          </a:p>
          <a:p>
            <a:pPr lvl="1"/>
            <a:r>
              <a:rPr dirty="0"/>
              <a:t>Body Level Two</a:t>
            </a:r>
            <a:endParaRPr dirty="0"/>
          </a:p>
          <a:p>
            <a:pPr lvl="2"/>
            <a:r>
              <a:rPr dirty="0"/>
              <a:t>Body Level Three</a:t>
            </a:r>
            <a:endParaRPr dirty="0"/>
          </a:p>
          <a:p>
            <a:pPr lvl="3"/>
            <a:r>
              <a:rPr dirty="0"/>
              <a:t>Body Level Four</a:t>
            </a:r>
            <a:endParaRPr dirty="0"/>
          </a:p>
          <a:p>
            <a:pPr lvl="4"/>
            <a:r>
              <a:rPr dirty="0"/>
              <a:t>Body Level Five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jpeg"/><Relationship Id="rId2" Type="http://schemas.openxmlformats.org/officeDocument/2006/relationships/image" Target="../media/image18.jpe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jpe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jpeg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jpeg"/><Relationship Id="rId2" Type="http://schemas.openxmlformats.org/officeDocument/2006/relationships/image" Target="../media/image23.wmf"/><Relationship Id="rId1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jpe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jpeg"/><Relationship Id="rId2" Type="http://schemas.openxmlformats.org/officeDocument/2006/relationships/image" Target="../media/image27.wmf"/><Relationship Id="rId1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jpeg"/><Relationship Id="rId2" Type="http://schemas.openxmlformats.org/officeDocument/2006/relationships/image" Target="../media/image28.png"/><Relationship Id="rId1" Type="http://schemas.openxmlformats.org/officeDocument/2006/relationships/tags" Target="../tags/tag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jpe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tags" Target="../tags/tag3.xml"/><Relationship Id="rId4" Type="http://schemas.openxmlformats.org/officeDocument/2006/relationships/image" Target="../media/image5.png"/><Relationship Id="rId3" Type="http://schemas.openxmlformats.org/officeDocument/2006/relationships/tags" Target="../tags/tag2.xml"/><Relationship Id="rId2" Type="http://schemas.openxmlformats.org/officeDocument/2006/relationships/image" Target="../media/image2.jpeg"/><Relationship Id="rId11" Type="http://schemas.openxmlformats.org/officeDocument/2006/relationships/notesSlide" Target="../notesSlides/notesSlide5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jpe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89"/>
          <p:cNvSpPr txBox="1"/>
          <p:nvPr/>
        </p:nvSpPr>
        <p:spPr>
          <a:xfrm>
            <a:off x="1" y="10678769"/>
            <a:ext cx="24383998" cy="1452398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t" anchorCtr="0">
            <a:noAutofit/>
          </a:bodyPr>
          <a:lstStyle/>
          <a:p>
            <a:pPr algn="ctr"/>
            <a:r>
              <a:rPr lang="zh-CN" altLang="en-US" sz="6400" dirty="0" smtClean="0">
                <a:solidFill>
                  <a:srgbClr val="FFFFFF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引擎平台  赵帅</a:t>
            </a:r>
            <a:endParaRPr lang="zh-CN" altLang="en-US" sz="6400" dirty="0" smtClean="0">
              <a:solidFill>
                <a:srgbClr val="FFFFFF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3" name="Shape 89"/>
          <p:cNvSpPr txBox="1"/>
          <p:nvPr/>
        </p:nvSpPr>
        <p:spPr>
          <a:xfrm>
            <a:off x="0" y="8793235"/>
            <a:ext cx="24383999" cy="1452398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ctr" anchorCtr="0">
            <a:noAutofit/>
          </a:bodyPr>
          <a:lstStyle/>
          <a:p>
            <a:pPr algn="ctr">
              <a:buSzPct val="25000"/>
            </a:pPr>
            <a:r>
              <a:rPr lang="en-US" altLang="zh-CN" sz="12000" kern="0" cap="all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Calibri" panose="020F0502020204030204"/>
              </a:rPr>
              <a:t>GPU</a:t>
            </a:r>
            <a:r>
              <a:rPr lang="zh-CN" altLang="en-US" sz="12000" kern="0" cap="all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Calibri" panose="020F0502020204030204"/>
              </a:rPr>
              <a:t>编程与</a:t>
            </a:r>
            <a:r>
              <a:rPr lang="en-US" altLang="zh-CN" sz="12000" kern="0" cap="all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Calibri" panose="020F0502020204030204"/>
              </a:rPr>
              <a:t>DX12</a:t>
            </a:r>
            <a:r>
              <a:rPr lang="zh-CN" altLang="en-US" sz="12000" kern="0" cap="all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Calibri" panose="020F0502020204030204"/>
              </a:rPr>
              <a:t>概览</a:t>
            </a:r>
            <a:endParaRPr lang="zh-CN" sz="12000" kern="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G</a:t>
            </a:r>
            <a:r>
              <a:rPr lang="en-US" altLang="zh-CN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PU </a:t>
            </a: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编程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36563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CPU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和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GPU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协同运作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所有的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API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调用都是运行在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CPU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上的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CPU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上是 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顺序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 执行的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但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GPU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上可能是 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同时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 执行的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64504" y="439498"/>
            <a:ext cx="8500840" cy="12837003"/>
          </a:xfrm>
          <a:prstGeom prst="rect">
            <a:avLst/>
          </a:prstGeom>
        </p:spPr>
      </p:pic>
      <p:pic>
        <p:nvPicPr>
          <p:cNvPr id="11" name="Picture 5" descr="C:\Users\ZhaoShuai\Desktop\UE5_Logo.jpgUE5_Logo"/>
          <p:cNvPicPr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G</a:t>
            </a:r>
            <a:r>
              <a:rPr lang="en-US" altLang="zh-CN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PU </a:t>
            </a: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渲染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63798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接受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CPU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发来的命令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计算三角形顶点在屏幕上的位置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光栅化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深度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剔除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计算每一个像素的颜色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确定混合状态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等等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3520778" y="574334"/>
            <a:ext cx="6448926" cy="87203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Pipeline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3520778" y="1724857"/>
            <a:ext cx="6448926" cy="87203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渲染</a:t>
            </a:r>
            <a:r>
              <a:rPr kumimoji="0" lang="zh-CN" altLang="en-US" sz="5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管线</a:t>
            </a:r>
            <a:endParaRPr kumimoji="0" lang="zh-CN" altLang="en-US" sz="5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89579" y="-11499"/>
            <a:ext cx="5306428" cy="13727499"/>
          </a:xfrm>
          <a:prstGeom prst="rect">
            <a:avLst/>
          </a:prstGeom>
        </p:spPr>
      </p:pic>
      <p:pic>
        <p:nvPicPr>
          <p:cNvPr id="12" name="Picture 5" descr="C:\Users\ZhaoShuai\Desktop\UE5_Logo.jpgUE5_Logo"/>
          <p:cNvPicPr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G</a:t>
            </a:r>
            <a:r>
              <a:rPr lang="en-US" altLang="zh-CN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PU </a:t>
            </a: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并行化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GPU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架构，运算单元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大量的计算单元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SM = Streaming Multiprocessor 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流处理器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00903" y="181055"/>
            <a:ext cx="9783097" cy="4067451"/>
          </a:xfrm>
          <a:prstGeom prst="rect">
            <a:avLst/>
          </a:prstGeom>
        </p:spPr>
      </p:pic>
      <p:pic>
        <p:nvPicPr>
          <p:cNvPr id="2052" name="Picture 4" descr="pre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5300" y="4576341"/>
            <a:ext cx="5174303" cy="881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C:\Users\ZhaoShuai\Desktop\UE5_Logo.jpgUE5_Logo"/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766383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G</a:t>
            </a:r>
            <a:r>
              <a:rPr lang="en-US" altLang="zh-CN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PU </a:t>
            </a: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并行化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18402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高并发，重叠执行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需要格外的注意资源竞争问题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48086" y="3603590"/>
            <a:ext cx="10373862" cy="980654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8085" y="359734"/>
            <a:ext cx="10373863" cy="2750118"/>
          </a:xfrm>
          <a:prstGeom prst="rect">
            <a:avLst/>
          </a:prstGeom>
        </p:spPr>
      </p:pic>
      <p:pic>
        <p:nvPicPr>
          <p:cNvPr id="10" name="Picture 5" descr="C:\Users\ZhaoShuai\Desktop\UE5_Logo.jpgUE5_Logo"/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G</a:t>
            </a:r>
            <a:r>
              <a:rPr lang="en-US" altLang="zh-CN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PU </a:t>
            </a: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显存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内存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vs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显存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PC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内存、显存独立分开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移动设备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CPU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、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GPU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共享设备内存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9218" name="Picture 2" descr="How Much GPU Memory (VRAM) Do You Need For Gaming In 2020?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0158" y="7450962"/>
            <a:ext cx="9592819" cy="539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0158" y="1058603"/>
            <a:ext cx="9600664" cy="4763463"/>
          </a:xfrm>
          <a:prstGeom prst="rect">
            <a:avLst/>
          </a:prstGeom>
        </p:spPr>
      </p:pic>
      <p:pic>
        <p:nvPicPr>
          <p:cNvPr id="10" name="Picture 5" descr="C:\Users\ZhaoShuai\Desktop\UE5_Logo.jpgUE5_Logo"/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G</a:t>
            </a:r>
            <a:r>
              <a:rPr lang="en-US" altLang="zh-CN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PU </a:t>
            </a: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显存带宽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单位时间对显存的读写量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对于实时渲染来说，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CPU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内存带宽不敏感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GPU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对于内存带宽异常敏感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Picture 5" descr="C:\Users\ZhaoShuai\Desktop\UE5_Logo.jpgUE5_Logo"/>
          <p:cNvPicPr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G</a:t>
            </a:r>
            <a:r>
              <a:rPr lang="en-US" altLang="zh-CN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PU Cache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18402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L1/L2/L3 Cache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缓存命中率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14793068" y="3087023"/>
          <a:ext cx="9501132" cy="75419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3" name="" r:id="rId1" imgW="7715250" imgH="6124575" progId="">
                  <p:embed/>
                </p:oleObj>
              </mc:Choice>
              <mc:Fallback>
                <p:oleObj name="" r:id="rId1" imgW="7715250" imgH="6124575" progId="">
                  <p:embed/>
                  <p:pic>
                    <p:nvPicPr>
                      <p:cNvPr id="0" name="图片 1025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793068" y="3087023"/>
                        <a:ext cx="9501132" cy="75419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5" descr="C:\Users\ZhaoShuai\Desktop\UE5_Logo.jpgUE5_Logo"/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5880" y="-35560"/>
            <a:ext cx="1157387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G</a:t>
            </a:r>
            <a:r>
              <a:rPr lang="en-US" altLang="zh-CN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PU </a:t>
            </a: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“命令”模式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36563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C++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部分的调用，都是在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CPU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上执行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绘制的部分（比如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shaders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）都是在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GPU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上执行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如何协同？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68480" y="-58327"/>
            <a:ext cx="11287125" cy="45243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8480" y="4503382"/>
            <a:ext cx="11182350" cy="45243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0042" y="9079890"/>
            <a:ext cx="11210925" cy="4638675"/>
          </a:xfrm>
          <a:prstGeom prst="rect">
            <a:avLst/>
          </a:prstGeom>
        </p:spPr>
      </p:pic>
      <p:pic>
        <p:nvPicPr>
          <p:cNvPr id="10" name="Picture 5" descr="C:\Users\ZhaoShuai\Desktop\UE5_Logo.jpgUE5_Logo"/>
          <p:cNvPicPr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57387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G</a:t>
            </a:r>
            <a:r>
              <a:rPr lang="en-US" altLang="zh-CN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PU Pipeline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0197087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Graphics Pipeline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Compute Pipeline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Raytrace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 Pipeline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15086013" y="270668"/>
          <a:ext cx="7415332" cy="131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" r:id="rId1" imgW="7715250" imgH="13725525" progId="">
                  <p:embed/>
                </p:oleObj>
              </mc:Choice>
              <mc:Fallback>
                <p:oleObj name="" r:id="rId1" imgW="7715250" imgH="13725525" progId="">
                  <p:embed/>
                  <p:pic>
                    <p:nvPicPr>
                      <p:cNvPr id="0" name="图片 1331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086013" y="270668"/>
                        <a:ext cx="7415332" cy="13174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5" descr="C:\Users\ZhaoShuai\Desktop\UE5_Logo.jpgUE5_Logo"/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57387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G</a:t>
            </a:r>
            <a:r>
              <a:rPr lang="en-US" altLang="zh-CN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PU Pipeline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0197087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Graphics Pipeline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Compute Pipeline</a:t>
            </a:r>
            <a:endParaRPr lang="en-US" altLang="zh-CN" b="0" dirty="0" smtClean="0">
              <a:solidFill>
                <a:schemeClr val="bg1">
                  <a:lumMod val="6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Raytrace</a:t>
            </a:r>
            <a:r>
              <a:rPr lang="en-US" altLang="zh-CN" b="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 Pipeline</a:t>
            </a:r>
            <a:endParaRPr lang="en-US" altLang="zh-CN" b="0" dirty="0" smtClean="0">
              <a:solidFill>
                <a:schemeClr val="bg1">
                  <a:lumMod val="6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268700" y="859790"/>
            <a:ext cx="4441825" cy="9528175"/>
          </a:xfrm>
          <a:prstGeom prst="rect">
            <a:avLst/>
          </a:prstGeom>
        </p:spPr>
      </p:pic>
      <p:pic>
        <p:nvPicPr>
          <p:cNvPr id="10" name="Picture 5" descr="C:\Users\ZhaoShuai\Desktop\UE5_Logo.jpgUE5_Logo"/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1843701" y="0"/>
            <a:ext cx="13055640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 dirty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2" name="The Picture slide"/>
          <p:cNvSpPr txBox="1"/>
          <p:nvPr/>
        </p:nvSpPr>
        <p:spPr>
          <a:xfrm>
            <a:off x="4578781" y="3704838"/>
            <a:ext cx="7104888" cy="870585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en-US" altLang="zh-CN" sz="5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5000" kern="0" cap="all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he Picture slide"/>
          <p:cNvSpPr txBox="1"/>
          <p:nvPr/>
        </p:nvSpPr>
        <p:spPr>
          <a:xfrm>
            <a:off x="2724912" y="4942320"/>
            <a:ext cx="10018630" cy="274947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742950" indent="-7429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b="0" dirty="0">
                <a:solidFill>
                  <a:srgbClr val="000000"/>
                </a:solidFill>
                <a:sym typeface="Helvetica Light"/>
              </a:rPr>
              <a:t>进阶</a:t>
            </a:r>
            <a:r>
              <a:rPr lang="zh-CN" altLang="en-US" b="0" dirty="0" smtClean="0">
                <a:solidFill>
                  <a:srgbClr val="000000"/>
                </a:solidFill>
                <a:sym typeface="Helvetica Light"/>
              </a:rPr>
              <a:t>课简介</a:t>
            </a:r>
            <a:endParaRPr lang="en-US" altLang="zh-CN" b="0" dirty="0" smtClean="0">
              <a:solidFill>
                <a:srgbClr val="000000"/>
              </a:solidFill>
              <a:sym typeface="Helvetica Light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en-US" altLang="zh-CN" b="0" dirty="0" smtClean="0">
                <a:solidFill>
                  <a:srgbClr val="000000"/>
                </a:solidFill>
                <a:sym typeface="Helvetica Light"/>
              </a:rPr>
              <a:t>CPU vs GPU</a:t>
            </a:r>
            <a:endParaRPr lang="en-US" altLang="zh-CN" b="0" dirty="0" smtClean="0">
              <a:solidFill>
                <a:srgbClr val="000000"/>
              </a:solidFill>
              <a:sym typeface="Helvetica Light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en-US" altLang="zh-CN" b="0" dirty="0" smtClean="0">
                <a:solidFill>
                  <a:srgbClr val="000000"/>
                </a:solidFill>
                <a:sym typeface="Helvetica Light"/>
              </a:rPr>
              <a:t>Direct3D 12 </a:t>
            </a:r>
            <a:r>
              <a:rPr lang="zh-CN" altLang="en-US" b="0" dirty="0" smtClean="0">
                <a:solidFill>
                  <a:srgbClr val="000000"/>
                </a:solidFill>
                <a:sym typeface="Helvetica Light"/>
              </a:rPr>
              <a:t>概览</a:t>
            </a:r>
            <a:endParaRPr lang="zh-CN" altLang="en-US" b="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8" name="Rectangle"/>
          <p:cNvSpPr/>
          <p:nvPr/>
        </p:nvSpPr>
        <p:spPr>
          <a:xfrm>
            <a:off x="2724911" y="4572000"/>
            <a:ext cx="10018631" cy="145143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1" name="Picture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145" y="3296010"/>
            <a:ext cx="1229592" cy="122959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EVER"/>
          <p:cNvSpPr txBox="1"/>
          <p:nvPr/>
        </p:nvSpPr>
        <p:spPr>
          <a:xfrm>
            <a:off x="635" y="5638800"/>
            <a:ext cx="24383365" cy="13322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</a:t>
            </a:r>
            <a:r>
              <a:rPr lang="zh-CN" altLang="en-US" sz="8000" cap="all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lang="zh-CN" sz="800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3589"/>
            <a:ext cx="15651686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endParaRPr lang="zh-CN" sz="6000" dirty="0"/>
          </a:p>
        </p:txBody>
      </p:sp>
      <p:sp>
        <p:nvSpPr>
          <p:cNvPr id="2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493159" y="7570589"/>
            <a:ext cx="15651686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endParaRPr lang="zh-CN" sz="6000" dirty="0"/>
          </a:p>
        </p:txBody>
      </p:sp>
      <p:sp>
        <p:nvSpPr>
          <p:cNvPr id="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-635" y="7571105"/>
            <a:ext cx="24384000" cy="102489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en-US" sz="6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Direct3D 12</a:t>
            </a:r>
            <a:endParaRPr lang="en-US" sz="6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57387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Direct3</a:t>
            </a: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D 12</a:t>
            </a:r>
            <a:endParaRPr lang="en-US" altLang="zh-CN" sz="6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0197087" cy="36563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设备控制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资源、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对象管理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命令管理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Picture 5" descr="C:\Users\ZhaoShuai\Desktop\UE5_Logo.jpgUE5_Logo"/>
          <p:cNvPicPr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57387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设备</a:t>
            </a: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控制</a:t>
            </a:r>
            <a:endParaRPr lang="zh-CN" altLang="en-US" sz="6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0197087" cy="18402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ID3D12Device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SwapChain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2382500" y="3740785"/>
            <a:ext cx="12001500" cy="5410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Picture 5" descr="C:\Users\ZhaoShuai\Desktop\UE5_Logo.jpgUE5_Logo"/>
          <p:cNvPicPr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57387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资源、对象管理</a:t>
            </a:r>
            <a:endParaRPr lang="zh-CN" altLang="en-US" sz="6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0197087" cy="45643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ID3D12Resource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Buffer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Texture 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DiscriptorHeap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ID3D12PipelineState, ID3D12Fence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Picture 5" descr="C:\Users\ZhaoShuai\Desktop\UE5_Logo.jpgUE5_Logo"/>
          <p:cNvPicPr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57387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命令</a:t>
            </a: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管理</a:t>
            </a:r>
            <a:endParaRPr lang="zh-CN" altLang="en-US" sz="6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0197087" cy="36563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CommandQueue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CommandList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Picture 5" descr="C:\Users\ZhaoShuai\Desktop\UE5_Logo.jpgUE5_Logo"/>
          <p:cNvPicPr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57387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示例：</a:t>
            </a: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Dx12 </a:t>
            </a: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初始化</a:t>
            </a:r>
            <a:endParaRPr lang="zh-CN" altLang="en-US" sz="6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0197087" cy="18402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创建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 Device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3975" y="5795010"/>
            <a:ext cx="11556365" cy="32283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6550" y="7128510"/>
            <a:ext cx="11187430" cy="66408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6550" y="2540"/>
            <a:ext cx="11187430" cy="7106920"/>
          </a:xfrm>
          <a:prstGeom prst="rect">
            <a:avLst/>
          </a:prstGeom>
        </p:spPr>
      </p:pic>
      <p:pic>
        <p:nvPicPr>
          <p:cNvPr id="13" name="Picture 5" descr="C:\Users\ZhaoShuai\Desktop\UE5_Logo.jpgUE5_Logo"/>
          <p:cNvPicPr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57387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示例：</a:t>
            </a: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Dx12 </a:t>
            </a: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初始化</a:t>
            </a:r>
            <a:endParaRPr lang="zh-CN" altLang="en-US" sz="6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0197087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创建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 SwapChain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由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 SwapChain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获取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 BackBuffer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648055" y="2238058"/>
            <a:ext cx="10083165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什么是</a:t>
            </a:r>
            <a:r>
              <a:rPr kumimoji="0" lang="en-US" altLang="zh-CN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 BackBuffer </a:t>
            </a:r>
            <a:r>
              <a:rPr kumimoji="0" lang="zh-CN" altLang="en-US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？</a:t>
            </a: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648055" y="3355023"/>
            <a:ext cx="10236835" cy="1455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4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最终要被</a:t>
            </a:r>
            <a:r>
              <a:rPr lang="en-US" altLang="zh-CN" sz="44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 SwapChain </a:t>
            </a:r>
            <a:r>
              <a:rPr lang="zh-CN" altLang="en-US" sz="44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推到显示设备上的内容</a:t>
            </a:r>
            <a:endParaRPr kumimoji="0" lang="zh-CN" altLang="en-US" sz="4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753465" y="6249353"/>
            <a:ext cx="10083165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为什么要建立</a:t>
            </a:r>
            <a:r>
              <a:rPr kumimoji="0" lang="en-US" altLang="zh-CN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3</a:t>
            </a:r>
            <a:r>
              <a:rPr kumimoji="0" lang="zh-CN" altLang="en-US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个</a:t>
            </a:r>
            <a:r>
              <a:rPr kumimoji="0" lang="en-US" altLang="zh-CN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BackBuffer</a:t>
            </a:r>
            <a:r>
              <a:rPr kumimoji="0" lang="zh-CN" altLang="en-US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？</a:t>
            </a: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761720" y="7215188"/>
            <a:ext cx="10236835" cy="778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4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请</a:t>
            </a:r>
            <a:r>
              <a:rPr lang="en-US" altLang="zh-CN" sz="44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 Google </a:t>
            </a:r>
            <a:r>
              <a:rPr lang="zh-CN" altLang="en-US" sz="44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：</a:t>
            </a:r>
            <a:r>
              <a:rPr lang="en-US" altLang="zh-CN" sz="44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Triple </a:t>
            </a:r>
            <a:r>
              <a:rPr lang="en-US" altLang="zh-CN" sz="44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Buffer</a:t>
            </a:r>
            <a:endParaRPr lang="en-US" altLang="zh-CN" sz="440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pic>
        <p:nvPicPr>
          <p:cNvPr id="10" name="Picture 5" descr="C:\Users\ZhaoShuai\Desktop\UE5_Logo.jpgUE5_Logo"/>
          <p:cNvPicPr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bldLvl="0" animBg="1"/>
      <p:bldP spid="16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57387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示例：</a:t>
            </a: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Dx12 </a:t>
            </a: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初始化</a:t>
            </a:r>
            <a:endParaRPr lang="zh-CN" altLang="en-US" sz="6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0197087" cy="45643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创建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相关对象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DiscriptorHeaps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CommandQueue, CommandList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Picture 5" descr="C:\Users\ZhaoShuai\Desktop\UE5_Logo.jpgUE5_Logo"/>
          <p:cNvPicPr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Rectangle"/>
          <p:cNvSpPr/>
          <p:nvPr/>
        </p:nvSpPr>
        <p:spPr>
          <a:xfrm>
            <a:off x="1400175" y="0"/>
            <a:ext cx="7765125" cy="13716000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86" name="Just like flower porcelain  You’re like a moon that  awaken to say hello So beautiful and bright that you make me content to play it  world"/>
          <p:cNvSpPr txBox="1"/>
          <p:nvPr/>
        </p:nvSpPr>
        <p:spPr>
          <a:xfrm>
            <a:off x="1903990" y="4183930"/>
            <a:ext cx="6572119" cy="164020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spAutoFit/>
          </a:bodyPr>
          <a:lstStyle>
            <a:lvl1pPr algn="r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作业</a:t>
            </a:r>
            <a:br>
              <a:rPr lang="en-US" sz="5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lang="zh-CN" sz="50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Picture 5" descr="C:\Users\ZhaoShuai\Desktop\UE5_Logo.pngUE5_Logo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969874" y="415226"/>
            <a:ext cx="2625725" cy="2625725"/>
          </a:xfrm>
          <a:prstGeom prst="rect">
            <a:avLst/>
          </a:prstGeom>
          <a:noFill/>
        </p:spPr>
      </p:pic>
      <p:sp>
        <p:nvSpPr>
          <p:cNvPr id="8" name="The Picture slide"/>
          <p:cNvSpPr txBox="1"/>
          <p:nvPr/>
        </p:nvSpPr>
        <p:spPr>
          <a:xfrm>
            <a:off x="10181333" y="4183785"/>
            <a:ext cx="10197087" cy="54724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建立和 sln 和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StartupProject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创建github仓库实现版本管理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StartupProject显示Windows窗口且可正常关闭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使用PCH加速编译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初始化DX12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-635" y="7571105"/>
            <a:ext cx="24384000" cy="102489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入门课</a:t>
            </a:r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vs </a:t>
            </a: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进阶课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AEVER"/>
          <p:cNvSpPr txBox="1"/>
          <p:nvPr/>
        </p:nvSpPr>
        <p:spPr>
          <a:xfrm>
            <a:off x="0" y="5639435"/>
            <a:ext cx="24383365" cy="13322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8000" cap="all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一部分</a:t>
            </a:r>
            <a:endParaRPr lang="zh-CN" sz="800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  <p:pic>
          <p:nvPicPr>
            <p:cNvPr id="7" name="Picture 5" descr="C:\Users\ZhaoShuai\Desktop\UE5_Logo.jpgUE5_Logo"/>
            <p:cNvPicPr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10636930" y="1861806"/>
              <a:ext cx="1429455" cy="1310640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进阶课概要</a:t>
            </a:r>
            <a:endParaRPr kumimoji="0" lang="zh-CN" altLang="en-US" sz="6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以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DirectX 12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为基础讲解实时渲染知识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结合引擎讲述引擎实时渲染部分的模块与封装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讲解几个渲染案例，理解实时渲染的应用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6986" y="1020430"/>
            <a:ext cx="6742697" cy="414729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5382" y="5544542"/>
            <a:ext cx="5225904" cy="754581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426970" y="8801735"/>
            <a:ext cx="10711180" cy="6553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Helvetica Light"/>
              </a:rPr>
              <a:t>学完之后，希望大家能入门实时渲染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  <p:pic>
          <p:nvPicPr>
            <p:cNvPr id="7" name="Picture 5" descr="C:\Users\ZhaoShuai\Desktop\UE5_Logo.jpgUE5_Logo"/>
            <p:cNvPicPr/>
            <p:nvPr>
              <p:custDataLst>
                <p:tags r:id="rId1"/>
              </p:custDataLst>
            </p:nvPr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10636930" y="1861806"/>
              <a:ext cx="1429455" cy="1310640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进阶课概要</a:t>
            </a:r>
            <a:endParaRPr kumimoji="0" lang="zh-CN" altLang="en-US" sz="6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The Picture slide"/>
          <p:cNvSpPr txBox="1"/>
          <p:nvPr/>
        </p:nvSpPr>
        <p:spPr>
          <a:xfrm>
            <a:off x="2426713" y="3954550"/>
            <a:ext cx="10197087" cy="728789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抓大放小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细讲重点概念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自学通用概念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串讲科普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概念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预习的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重要性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提前熟悉陌生的概念和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名词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带着疑问去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听讲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pic>
        <p:nvPicPr>
          <p:cNvPr id="100" name="图片 99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059660" y="668655"/>
            <a:ext cx="8911590" cy="44557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0955000" y="5124450"/>
            <a:ext cx="3016250" cy="38944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62835" y="9018905"/>
            <a:ext cx="8916670" cy="437007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99685" y="5124450"/>
            <a:ext cx="3155315" cy="389128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62200" y="5119370"/>
            <a:ext cx="2824480" cy="3898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进阶课特点</a:t>
            </a:r>
            <a:endParaRPr kumimoji="0" lang="zh-CN" altLang="en-US" sz="6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44875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用引擎和写引擎的区别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陌生的概念多，理解吸收难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代码量大，对架构能力有较高的要求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调试困难，由于对实时渲染领域较为陌生，总有莫名其妙的问题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97500" y="7219950"/>
            <a:ext cx="6286500" cy="64960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0903" y="3514725"/>
            <a:ext cx="6305550" cy="37052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3499" y="-1"/>
            <a:ext cx="3347357" cy="3514725"/>
          </a:xfrm>
          <a:prstGeom prst="rect">
            <a:avLst/>
          </a:prstGeom>
        </p:spPr>
      </p:pic>
      <p:pic>
        <p:nvPicPr>
          <p:cNvPr id="11" name="Picture 5" descr="C:\Users\ZhaoShuai\Desktop\UE5_Logo.jpgUE5_Logo"/>
          <p:cNvPicPr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进阶课特点</a:t>
            </a:r>
            <a:endParaRPr kumimoji="0" lang="zh-CN" altLang="en-US" sz="6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802703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用引擎和写引擎的区别</a:t>
            </a: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从用引擎的角度，做深一层的思考，引擎在这部分是怎么设计的</a:t>
            </a: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陌生的概念多，理解吸收难</a:t>
            </a: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多探讨，多交流</a:t>
            </a: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代码量大，对架构能力有较高的要求</a:t>
            </a: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不要忘了我们学的设计模式</a:t>
            </a: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调试困难，由于对实时渲染领域较为陌生，总有莫名其妙的问题</a:t>
            </a: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掌握调试工具和调试套路</a:t>
            </a: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6146" name="Picture 2" descr="Solution | Nimonik质量，安全，健康，环保合规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1374" y="4058722"/>
            <a:ext cx="9525000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ZhaoShuai\Desktop\UE5_Logo.jpgUE5_Logo"/>
          <p:cNvPicPr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EVER"/>
          <p:cNvSpPr txBox="1"/>
          <p:nvPr/>
        </p:nvSpPr>
        <p:spPr>
          <a:xfrm>
            <a:off x="635" y="5638800"/>
            <a:ext cx="24383365" cy="13322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</a:t>
            </a:r>
            <a:r>
              <a:rPr lang="zh-CN" altLang="en-US" sz="8000" cap="all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lang="zh-CN" sz="800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3589"/>
            <a:ext cx="15651686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endParaRPr lang="zh-CN" sz="6000" dirty="0"/>
          </a:p>
        </p:txBody>
      </p:sp>
      <p:sp>
        <p:nvSpPr>
          <p:cNvPr id="2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-635" y="7571105"/>
            <a:ext cx="24384000" cy="102489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en-US" sz="6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 </a:t>
            </a:r>
            <a:r>
              <a:rPr lang="en-US" sz="6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vs GPU</a:t>
            </a:r>
            <a:endParaRPr lang="en-US" sz="6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CPU </a:t>
            </a: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编程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18402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仅有一个设备（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CPU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）在执行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所有的指令编码都是顺序执行的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03640" y="2958409"/>
            <a:ext cx="7514858" cy="8293096"/>
          </a:xfrm>
          <a:prstGeom prst="rect">
            <a:avLst/>
          </a:prstGeom>
        </p:spPr>
      </p:pic>
      <p:pic>
        <p:nvPicPr>
          <p:cNvPr id="10" name="Picture 5" descr="C:\Users\ZhaoShuai\Desktop\UE5_Logo.jpgUE5_Logo"/>
          <p:cNvPicPr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2064,&quot;width&quot;:2064.361545931804}"/>
</p:tagLst>
</file>

<file path=ppt/tags/tag2.xml><?xml version="1.0" encoding="utf-8"?>
<p:tagLst xmlns:p="http://schemas.openxmlformats.org/presentationml/2006/main">
  <p:tag name="KSO_WM_UNIT_PLACING_PICTURE_USER_VIEWPORT" val="{&quot;height&quot;:7017,&quot;width&quot;:14034}"/>
</p:tagLst>
</file>

<file path=ppt/tags/tag3.xml><?xml version="1.0" encoding="utf-8"?>
<p:tagLst xmlns:p="http://schemas.openxmlformats.org/presentationml/2006/main">
  <p:tag name="KSO_WM_UNIT_PLACING_PICTURE_USER_VIEWPORT" val="{&quot;height&quot;:3990,&quot;width&quot;:3090}"/>
</p:tagLst>
</file>

<file path=ppt/tags/tag4.xml><?xml version="1.0" encoding="utf-8"?>
<p:tagLst xmlns:p="http://schemas.openxmlformats.org/presentationml/2006/main">
  <p:tag name="KSO_WM_UNIT_PLACING_PICTURE_USER_VIEWPORT" val="{&quot;height&quot;:8205,&quot;width&quot;:3825}"/>
</p:tagLst>
</file>

<file path=ppt/theme/theme1.xml><?xml version="1.0" encoding="utf-8"?>
<a:theme xmlns:a="http://schemas.openxmlformats.org/drawingml/2006/main" name="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1461</Words>
  <Application>WPS 演示</Application>
  <PresentationFormat>自定义</PresentationFormat>
  <Paragraphs>195</Paragraphs>
  <Slides>28</Slides>
  <Notes>19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28</vt:i4>
      </vt:variant>
    </vt:vector>
  </HeadingPairs>
  <TitlesOfParts>
    <vt:vector size="43" baseType="lpstr">
      <vt:lpstr>Arial</vt:lpstr>
      <vt:lpstr>宋体</vt:lpstr>
      <vt:lpstr>Wingdings</vt:lpstr>
      <vt:lpstr>Helvetica</vt:lpstr>
      <vt:lpstr>Helvetica Light</vt:lpstr>
      <vt:lpstr>Calibri</vt:lpstr>
      <vt:lpstr>Arial</vt:lpstr>
      <vt:lpstr>微软雅黑 Light</vt:lpstr>
      <vt:lpstr>微软雅黑</vt:lpstr>
      <vt:lpstr>方正姚体</vt:lpstr>
      <vt:lpstr>Arial Unicode MS</vt:lpstr>
      <vt:lpstr>等线</vt:lpstr>
      <vt:lpstr>Wingdings</vt:lpstr>
      <vt:lpstr>White</vt:lpstr>
      <vt:lpstr>1_White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Hour 1</dc:title>
  <dc:creator>Aram Cookson</dc:creator>
  <cp:lastModifiedBy>赵帅</cp:lastModifiedBy>
  <cp:revision>413</cp:revision>
  <dcterms:created xsi:type="dcterms:W3CDTF">2017-07-18T17:55:00Z</dcterms:created>
  <dcterms:modified xsi:type="dcterms:W3CDTF">2022-01-06T04:14:59Z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2052-11.1.0.11194</vt:lpwstr>
  </property>
  <property fmtid="{D5CDD505-2E9C-101B-9397-08002B2CF9AE}" pid="3" name="ICV">
    <vt:lpwstr>1238657A36D44DB49601BD187B7B2A41</vt:lpwstr>
  </property>
</Properties>
</file>